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74" r:id="rId2"/>
    <p:sldId id="257" r:id="rId3"/>
    <p:sldId id="276" r:id="rId4"/>
    <p:sldId id="285" r:id="rId5"/>
    <p:sldId id="277" r:id="rId6"/>
    <p:sldId id="286" r:id="rId7"/>
    <p:sldId id="287" r:id="rId8"/>
    <p:sldId id="288" r:id="rId9"/>
    <p:sldId id="302" r:id="rId10"/>
    <p:sldId id="289" r:id="rId11"/>
    <p:sldId id="290" r:id="rId12"/>
    <p:sldId id="268" r:id="rId13"/>
    <p:sldId id="291" r:id="rId14"/>
    <p:sldId id="279" r:id="rId15"/>
    <p:sldId id="292" r:id="rId16"/>
    <p:sldId id="299" r:id="rId17"/>
    <p:sldId id="301" r:id="rId18"/>
    <p:sldId id="294" r:id="rId19"/>
    <p:sldId id="295" r:id="rId20"/>
    <p:sldId id="296" r:id="rId21"/>
    <p:sldId id="270" r:id="rId22"/>
    <p:sldId id="259" r:id="rId23"/>
    <p:sldId id="300" r:id="rId24"/>
    <p:sldId id="281" r:id="rId25"/>
    <p:sldId id="260" r:id="rId26"/>
    <p:sldId id="282" r:id="rId27"/>
    <p:sldId id="261" r:id="rId28"/>
    <p:sldId id="265" r:id="rId29"/>
    <p:sldId id="272" r:id="rId30"/>
    <p:sldId id="284" r:id="rId31"/>
    <p:sldId id="263" r:id="rId32"/>
    <p:sldId id="266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73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9T20:35:21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1 201,'71'-1,"1"3,0 4,101 19,-83-7,160 10,-219-24,0 1,33 9,-33-6,59 7,110 10,-113-12,123 3,2154-18,-2318 4,50 9,47 2,1815-13,-887-1,-1018-2,0-2,56-13,-51 8,76-5,-92 12,-1-3,41-10,-41 7,83-7,-82 12,0-1,-1-2,0-1,0-3,60-24,-3 5,-58 19,46-20,64-22,-151 53,1 0,0 0,0 0,0 0,0 0,0 0,0-1,0 1,0 0,0 0,0 0,0 0,0 0,0 0,0 0,0-1,-1 1,1 0,0 0,0 0,0 0,0 0,0 0,1 0,-1-1,0 1,0 0,0 0,0 0,0 0,0 0,0 0,0 0,0-1,0 1,0 0,0 0,0 0,0 0,0 0,1 0,-1 0,0 0,0 0,0 0,0 0,0-1,0 1,0 0,0 0,1 0,-1 0,-20-2,-28 1,-562 4,584-5,-1 0,-28-7,27 3,-51-2,-1068 6,557 5,113-22,102 12,-23-2,-406-9,522 21,-2746-3,3008-2,0 0,-30-7,-10-1,39 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9T20:35:25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77,'292'-13,"-10"0,1535 14,-1781-3,55-9,27-2,742 11,-422 4,-149-4,306 5,-517 1,0 4,95 21,-130-22,1-2,-1-2,89-6,-38 0,89 5,163-5,-128-21,-135 12,126-3,-184 14,0-1,31-7,42-3,295 11,-187 3,-185-2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D1DE3-35CC-4024-93BA-568F94F866FF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A57C7-1FB7-499D-9CC7-2290079D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7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A57C7-1FB7-499D-9CC7-2290079D5D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1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6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9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4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70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86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3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1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4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42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3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6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iAhmedPrgmr/PF/tree/main/CCP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F3E4-583B-0CC2-2A19-5C15DA2DE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Sorting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1235F-6370-1EB9-2C0D-047EA6152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2634205"/>
          </a:xfrm>
        </p:spPr>
        <p:txBody>
          <a:bodyPr>
            <a:normAutofit/>
          </a:bodyPr>
          <a:lstStyle/>
          <a:p>
            <a:r>
              <a:rPr lang="en-US" dirty="0"/>
              <a:t>By: problem sorters</a:t>
            </a:r>
          </a:p>
          <a:p>
            <a:r>
              <a:rPr lang="en-US" dirty="0"/>
              <a:t>Members</a:t>
            </a:r>
          </a:p>
          <a:p>
            <a:r>
              <a:rPr lang="en-US" dirty="0"/>
              <a:t>Amaan khan ct-25077</a:t>
            </a:r>
          </a:p>
          <a:p>
            <a:r>
              <a:rPr lang="en-US" dirty="0"/>
              <a:t>Ammar hussain ct-25080</a:t>
            </a:r>
          </a:p>
          <a:p>
            <a:r>
              <a:rPr lang="en-US" dirty="0"/>
              <a:t>Ali  ahmed ct-25096</a:t>
            </a:r>
          </a:p>
        </p:txBody>
      </p:sp>
    </p:spTree>
    <p:extLst>
      <p:ext uri="{BB962C8B-B14F-4D97-AF65-F5344CB8AC3E}">
        <p14:creationId xmlns:p14="http://schemas.microsoft.com/office/powerpoint/2010/main" val="356541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9AD1-B7B5-3FD5-CB81-DB9FE6B9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&amp; 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42981-C74C-6068-4D7A-5A6F07DB0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Case: O(n)</a:t>
            </a:r>
          </a:p>
          <a:p>
            <a:r>
              <a:rPr lang="en-US" dirty="0"/>
              <a:t>Average Case: O(n²)</a:t>
            </a:r>
          </a:p>
          <a:p>
            <a:r>
              <a:rPr lang="en-US" dirty="0"/>
              <a:t>Worst Case: O(n²)</a:t>
            </a:r>
          </a:p>
          <a:p>
            <a:r>
              <a:rPr lang="en-US" dirty="0"/>
              <a:t>Space Complexity: O(1) — sorts in place, no extra memory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C381-ABBD-659C-0ED9-956FC6B2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2CF0-B50A-21F2-E788-C137A931F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well for small or nearly sorted lists</a:t>
            </a:r>
          </a:p>
          <a:p>
            <a:r>
              <a:rPr lang="en-US" dirty="0"/>
              <a:t>Great for teaching sorting basics</a:t>
            </a:r>
          </a:p>
          <a:p>
            <a:r>
              <a:rPr lang="en-US" dirty="0"/>
              <a:t>Replaced by faster algorithms in real applications (Merge Sort, Quick Sort)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4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D106-BF38-9A84-0F42-DBDF53D8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Bubble Sort</a:t>
            </a:r>
          </a:p>
        </p:txBody>
      </p:sp>
      <p:pic>
        <p:nvPicPr>
          <p:cNvPr id="4" name="BUBBLE SORT">
            <a:hlinkClick r:id="" action="ppaction://media"/>
            <a:extLst>
              <a:ext uri="{FF2B5EF4-FFF2-40B4-BE49-F238E27FC236}">
                <a16:creationId xmlns:a16="http://schemas.microsoft.com/office/drawing/2014/main" id="{79BC8403-D7E1-DE14-5BF2-F0AE2B9971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64" y="1928388"/>
            <a:ext cx="8519311" cy="4125092"/>
          </a:xfrm>
        </p:spPr>
      </p:pic>
    </p:spTree>
    <p:extLst>
      <p:ext uri="{BB962C8B-B14F-4D97-AF65-F5344CB8AC3E}">
        <p14:creationId xmlns:p14="http://schemas.microsoft.com/office/powerpoint/2010/main" val="268732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8C5B-52BA-E61E-FA7E-083CF8A6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A763-2BF9-A80A-EB55-8267BEFC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Bubble Sort is easy to understand and implement.</a:t>
            </a:r>
          </a:p>
          <a:p>
            <a:r>
              <a:rPr lang="en-US" dirty="0"/>
              <a:t>It helps beginners visualize how sorting happens step-by-step.</a:t>
            </a:r>
          </a:p>
          <a:p>
            <a:r>
              <a:rPr lang="en-US" dirty="0"/>
              <a:t>Though inefficient for large datasets, it builds a foundation for learning advanced sorting techniques.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3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B0BA-1C60-DBA0-A7F9-C46273B64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793F4-CD07-EAAD-62E3-075D3A2F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algorithm we start from the left most element of the array and consider it sorted.</a:t>
            </a:r>
          </a:p>
          <a:p>
            <a:r>
              <a:rPr lang="en-US" dirty="0"/>
              <a:t>Then we start comparing it with its neighboring elements, and if it is bigger, it is then swapped with that element.</a:t>
            </a:r>
          </a:p>
        </p:txBody>
      </p:sp>
    </p:spTree>
    <p:extLst>
      <p:ext uri="{BB962C8B-B14F-4D97-AF65-F5344CB8AC3E}">
        <p14:creationId xmlns:p14="http://schemas.microsoft.com/office/powerpoint/2010/main" val="219609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02B6-F1E4-772F-0AEB-255A4D99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E36E-3523-FB24-C458-95F1F7AB8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how Insertion Sort works.</a:t>
            </a:r>
          </a:p>
          <a:p>
            <a:r>
              <a:rPr lang="en-US" dirty="0"/>
              <a:t>Learn to compare and insert elements step-by-step.</a:t>
            </a:r>
          </a:p>
          <a:p>
            <a:r>
              <a:rPr lang="en-US" dirty="0"/>
              <a:t>Observe sorting progress visually.</a:t>
            </a:r>
          </a:p>
          <a:p>
            <a:r>
              <a:rPr lang="en-US" dirty="0"/>
              <a:t>Understand performance characteristics.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89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A7AD-6BED-AA25-2EA2-D0AFBC47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Insertion Sort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52EA1-70DF-8113-5F62-CD2BFEA4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 with the second element assuming that the first element is sorted.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Compares the current element with each element in the sorted portion from right to left.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Shifts any larger elements to the right to make 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Insert the current element in the correct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 for all elements until the whole list is sorted.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A2E2-04E3-A575-13F1-3D4183D8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2E8EC1-B66B-70E1-4A08-A3F9A1B46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927748"/>
            <a:ext cx="3739081" cy="41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37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E0EB-752F-65C3-39E0-7F93746E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77E0E-B97F-EFE5-74EF-143716F64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 array and variables</a:t>
            </a:r>
          </a:p>
          <a:p>
            <a:r>
              <a:rPr lang="en-US" dirty="0"/>
              <a:t>Input array size and elements</a:t>
            </a:r>
          </a:p>
          <a:p>
            <a:r>
              <a:rPr lang="en-US" dirty="0"/>
              <a:t>Loop starting from the second element</a:t>
            </a:r>
          </a:p>
          <a:p>
            <a:r>
              <a:rPr lang="en-US" dirty="0"/>
              <a:t>Compare and shift larger elements</a:t>
            </a:r>
          </a:p>
          <a:p>
            <a:r>
              <a:rPr lang="en-US" dirty="0"/>
              <a:t>Insert current element in position</a:t>
            </a:r>
          </a:p>
          <a:p>
            <a:r>
              <a:rPr lang="en-US" dirty="0"/>
              <a:t>Repeat until sorted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9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7C60-AD52-D824-A945-D6A128DC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&amp; 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00397-2822-B99C-7647-19B9C9DDD1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Best Case: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when array is already sorted</a:t>
                </a:r>
              </a:p>
              <a:p>
                <a:r>
                  <a:rPr lang="en-US" dirty="0"/>
                  <a:t>Average Case: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ar-AE" dirty="0"/>
              </a:p>
              <a:p>
                <a:r>
                  <a:rPr lang="en-US" dirty="0"/>
                  <a:t>Worst Case: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when array is reverse sorted</a:t>
                </a:r>
              </a:p>
              <a:p>
                <a:r>
                  <a:rPr lang="en-US" dirty="0"/>
                  <a:t>Space Complexity: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ar-AE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in-place sorting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00397-2822-B99C-7647-19B9C9DDD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5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79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Sorting?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Sorting means arranging numbers in order.</a:t>
            </a:r>
          </a:p>
          <a:p>
            <a:r>
              <a:rPr dirty="0"/>
              <a:t>Example:</a:t>
            </a:r>
          </a:p>
          <a:p>
            <a:r>
              <a:rPr dirty="0"/>
              <a:t>Unsorted: 3, 1, 4, 2</a:t>
            </a:r>
          </a:p>
          <a:p>
            <a:r>
              <a:rPr dirty="0"/>
              <a:t>Sorted: 1, 2, 3, 4</a:t>
            </a:r>
          </a:p>
          <a:p>
            <a:r>
              <a:rPr dirty="0"/>
              <a:t>Sorting helps organize data and search faster.</a:t>
            </a:r>
            <a:endParaRPr lang="en-US" dirty="0"/>
          </a:p>
          <a:p>
            <a:r>
              <a:rPr lang="en-US" dirty="0"/>
              <a:t>Binary search requires sorting.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A80D-51E2-95C2-07D4-401C0F3A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3AA2-F76A-150A-C4A6-BBC9D984F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Insertion Sort is intuitive and easy to implement.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helps understand sorting fundamentals and is efficient for small or nearly sorted data.</a:t>
            </a:r>
            <a:br>
              <a:rPr lang="en-US" dirty="0"/>
            </a:br>
            <a:r>
              <a:rPr lang="en-US" dirty="0"/>
              <a:t>Better algorithms exist for large or random data.</a:t>
            </a:r>
            <a:endParaRPr lang="en-P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5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4EC9-F080-655E-7AE9-FBC17A06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Insertion Sort">
            <a:hlinkClick r:id="" action="ppaction://media"/>
            <a:extLst>
              <a:ext uri="{FF2B5EF4-FFF2-40B4-BE49-F238E27FC236}">
                <a16:creationId xmlns:a16="http://schemas.microsoft.com/office/drawing/2014/main" id="{99D71CAC-8015-E4D8-A671-816931B5CD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6875" y="2016125"/>
            <a:ext cx="6122988" cy="3449638"/>
          </a:xfrm>
        </p:spPr>
      </p:pic>
    </p:spTree>
    <p:extLst>
      <p:ext uri="{BB962C8B-B14F-4D97-AF65-F5344CB8AC3E}">
        <p14:creationId xmlns:p14="http://schemas.microsoft.com/office/powerpoint/2010/main" val="9824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666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Merge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3778485"/>
          </a:xfrm>
        </p:spPr>
        <p:txBody>
          <a:bodyPr>
            <a:normAutofit/>
          </a:bodyPr>
          <a:lstStyle/>
          <a:p>
            <a:r>
              <a:rPr lang="en-US" dirty="0"/>
              <a:t>In this algorithm, we use the “Divide and Conquer” technique.</a:t>
            </a:r>
          </a:p>
          <a:p>
            <a:r>
              <a:rPr lang="en-US" dirty="0"/>
              <a:t>It is done in the following manner:</a:t>
            </a:r>
          </a:p>
          <a:p>
            <a:pPr marL="457200" indent="-457200">
              <a:buFont typeface="+mj-lt"/>
              <a:buAutoNum type="arabicPeriod"/>
            </a:pPr>
            <a:r>
              <a:rPr dirty="0"/>
              <a:t>Split the </a:t>
            </a:r>
            <a:r>
              <a:rPr lang="en-US" dirty="0"/>
              <a:t>array</a:t>
            </a:r>
            <a:r>
              <a:rPr dirty="0"/>
              <a:t> into smaller </a:t>
            </a:r>
            <a:r>
              <a:rPr lang="en-US" dirty="0"/>
              <a:t>sub-arrays</a:t>
            </a:r>
            <a:endParaRPr dirty="0"/>
          </a:p>
          <a:p>
            <a:pPr marL="457200" indent="-457200">
              <a:buFont typeface="+mj-lt"/>
              <a:buAutoNum type="arabicPeriod"/>
            </a:pPr>
            <a:r>
              <a:rPr dirty="0"/>
              <a:t>Keep splitting until each </a:t>
            </a:r>
            <a:r>
              <a:rPr lang="en-US" dirty="0"/>
              <a:t>sub-array</a:t>
            </a:r>
            <a:r>
              <a:rPr dirty="0"/>
              <a:t> has one number</a:t>
            </a:r>
          </a:p>
          <a:p>
            <a:pPr marL="457200" indent="-457200">
              <a:buFont typeface="+mj-lt"/>
              <a:buAutoNum type="arabicPeriod"/>
            </a:pPr>
            <a:r>
              <a:rPr dirty="0"/>
              <a:t>Merge the </a:t>
            </a:r>
            <a:r>
              <a:rPr lang="en-US" dirty="0"/>
              <a:t>sub-arrays</a:t>
            </a:r>
            <a:r>
              <a:rPr dirty="0"/>
              <a:t> back in order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9850-9D34-54E6-45E8-B597AA93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7A08F-356B-EBBF-0F2C-F850102D3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289" y="2016125"/>
            <a:ext cx="3153748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4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EB12-80F2-AB1F-57E9-55034A37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0" y="804520"/>
            <a:ext cx="6571343" cy="1049235"/>
          </a:xfrm>
        </p:spPr>
        <p:txBody>
          <a:bodyPr/>
          <a:lstStyle/>
          <a:p>
            <a:pPr algn="ctr"/>
            <a:r>
              <a:rPr lang="en-US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36C81-7EDF-058F-1CF8-8769199B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4037747"/>
          </a:xfrm>
        </p:spPr>
        <p:txBody>
          <a:bodyPr/>
          <a:lstStyle/>
          <a:p>
            <a:r>
              <a:rPr lang="en-US" dirty="0"/>
              <a:t>An important concept that merge sort uses is recursion.</a:t>
            </a:r>
          </a:p>
          <a:p>
            <a:r>
              <a:rPr lang="en-US" dirty="0"/>
              <a:t>Recursion happens when a function calls itself.</a:t>
            </a:r>
          </a:p>
          <a:p>
            <a:r>
              <a:rPr lang="en-US" dirty="0"/>
              <a:t>This works a bit like while loop.</a:t>
            </a:r>
          </a:p>
          <a:p>
            <a:r>
              <a:rPr lang="en-US" dirty="0"/>
              <a:t>Firstly we have to check if a condition is true or not, only then the function could call itself.</a:t>
            </a:r>
          </a:p>
          <a:p>
            <a:r>
              <a:rPr lang="en-US" dirty="0"/>
              <a:t>This is known as the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  <a:r>
              <a:rPr lang="en-US" dirty="0"/>
              <a:t>-when the function keeps running.</a:t>
            </a:r>
          </a:p>
          <a:p>
            <a:r>
              <a:rPr lang="en-US" dirty="0"/>
              <a:t>When the condition becomes false, the function stops calling itself, also known as reaching the </a:t>
            </a:r>
            <a:r>
              <a:rPr lang="en-US" dirty="0">
                <a:solidFill>
                  <a:srgbClr val="FF0000"/>
                </a:solidFill>
              </a:rPr>
              <a:t>Base Case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369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How</a:t>
            </a:r>
            <a:r>
              <a:rPr lang="en-US" dirty="0"/>
              <a:t> </a:t>
            </a:r>
            <a:r>
              <a:rPr dirty="0"/>
              <a:t>We Split</a:t>
            </a:r>
            <a:r>
              <a:rPr lang="en-US" dirty="0"/>
              <a:t> the arrays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t</a:t>
            </a:r>
            <a:r>
              <a:rPr dirty="0"/>
              <a:t>ake the middle number to divide the </a:t>
            </a:r>
            <a:r>
              <a:rPr lang="en-US" dirty="0"/>
              <a:t>array</a:t>
            </a:r>
            <a:r>
              <a:rPr dirty="0"/>
              <a:t>.</a:t>
            </a:r>
          </a:p>
          <a:p>
            <a:endParaRPr dirty="0"/>
          </a:p>
          <a:p>
            <a:r>
              <a:rPr dirty="0"/>
              <a:t>Example: [3,1,4,2]</a:t>
            </a:r>
          </a:p>
          <a:p>
            <a:r>
              <a:rPr dirty="0"/>
              <a:t>Middle = 2</a:t>
            </a:r>
          </a:p>
          <a:p>
            <a:r>
              <a:rPr dirty="0"/>
              <a:t>Left: [3,1]</a:t>
            </a:r>
          </a:p>
          <a:p>
            <a:r>
              <a:rPr dirty="0"/>
              <a:t>Right: [4,2]</a:t>
            </a:r>
          </a:p>
          <a:p>
            <a:endParaRPr dirty="0"/>
          </a:p>
          <a:p>
            <a:r>
              <a:rPr dirty="0"/>
              <a:t>Repeat until sub</a:t>
            </a:r>
            <a:r>
              <a:rPr lang="en-US" dirty="0"/>
              <a:t>-array</a:t>
            </a:r>
            <a:r>
              <a:rPr dirty="0"/>
              <a:t> has 1 element.</a:t>
            </a:r>
          </a:p>
        </p:txBody>
      </p:sp>
      <p:pic>
        <p:nvPicPr>
          <p:cNvPr id="5" name="Picture 4" descr="A screen shot of a computer code">
            <a:extLst>
              <a:ext uri="{FF2B5EF4-FFF2-40B4-BE49-F238E27FC236}">
                <a16:creationId xmlns:a16="http://schemas.microsoft.com/office/drawing/2014/main" id="{3E9483F1-8952-A93D-A813-D936DD8C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04"/>
          <a:stretch>
            <a:fillRect/>
          </a:stretch>
        </p:blipFill>
        <p:spPr>
          <a:xfrm>
            <a:off x="4620298" y="2453489"/>
            <a:ext cx="4306419" cy="24625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8515-F19B-7E9F-D813-B2AF8D7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Imagining Recursion as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29873-C3CD-7BC4-7A5A-97DB130E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if we have an array of 3 elements with values [3,2,1]. </a:t>
            </a:r>
          </a:p>
          <a:p>
            <a:r>
              <a:rPr lang="en-US" dirty="0"/>
              <a:t>Then it would look something like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8FF62-F8B7-561F-032E-D8D2A533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91" y="3580395"/>
            <a:ext cx="3630439" cy="2473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B0AF1-C143-D8B2-B69D-76BA4BB3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48" y="2957855"/>
            <a:ext cx="22574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11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How We 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Combine two small sorted lists into a bigger sorted list.</a:t>
            </a:r>
          </a:p>
          <a:p>
            <a:endParaRPr dirty="0"/>
          </a:p>
          <a:p>
            <a:r>
              <a:rPr dirty="0"/>
              <a:t>Example:</a:t>
            </a:r>
          </a:p>
          <a:p>
            <a:r>
              <a:rPr dirty="0"/>
              <a:t>[3] + [1] → [1,3]</a:t>
            </a:r>
          </a:p>
          <a:p>
            <a:r>
              <a:rPr dirty="0"/>
              <a:t>[4] + [2] → [2,4]</a:t>
            </a:r>
          </a:p>
          <a:p>
            <a:r>
              <a:rPr dirty="0"/>
              <a:t>[1,3] + [2,4] → [1,2,3,4]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54C9E-55E1-B26E-800C-E6DF7B6D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2" y="2516392"/>
            <a:ext cx="4133850" cy="3219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Output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DAC23-7B0B-E7B5-3015-28C76AF41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521" y="1919335"/>
            <a:ext cx="4046899" cy="41341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1997-88EE-34C6-2D5E-5BE4F1A0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Visualization of Merge Sort</a:t>
            </a:r>
          </a:p>
        </p:txBody>
      </p:sp>
      <p:pic>
        <p:nvPicPr>
          <p:cNvPr id="4" name="Merge Sort">
            <a:hlinkClick r:id="" action="ppaction://media"/>
            <a:extLst>
              <a:ext uri="{FF2B5EF4-FFF2-40B4-BE49-F238E27FC236}">
                <a16:creationId xmlns:a16="http://schemas.microsoft.com/office/drawing/2014/main" id="{CE82BBE2-849D-4B26-499E-0FC99B2C0C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6875" y="2016125"/>
            <a:ext cx="6122988" cy="3449638"/>
          </a:xfrm>
        </p:spPr>
      </p:pic>
    </p:spTree>
    <p:extLst>
      <p:ext uri="{BB962C8B-B14F-4D97-AF65-F5344CB8AC3E}">
        <p14:creationId xmlns:p14="http://schemas.microsoft.com/office/powerpoint/2010/main" val="176927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484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6857-8CE2-09DD-F2BE-7E6AC337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Types of sorting algorithm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6099-CA99-5C93-5370-F91E89B5B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presentation we are going to talk about three type of sorting algorithms.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Bubble Sort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Insertion Sort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Merge Sort     </a:t>
            </a:r>
          </a:p>
        </p:txBody>
      </p:sp>
    </p:spTree>
    <p:extLst>
      <p:ext uri="{BB962C8B-B14F-4D97-AF65-F5344CB8AC3E}">
        <p14:creationId xmlns:p14="http://schemas.microsoft.com/office/powerpoint/2010/main" val="4116112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F44E-99AF-47C0-7B0B-7B18EEBC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Efficiency graph of big(o)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F10E0F-539A-EC13-12A0-30393960A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3F315F-3AD7-3212-2838-D2E2AA17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12"/>
          <a:stretch>
            <a:fillRect/>
          </a:stretch>
        </p:blipFill>
        <p:spPr>
          <a:xfrm>
            <a:off x="1328342" y="1952359"/>
            <a:ext cx="6991350" cy="387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4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Why Merge Sort is 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Each step splits the list in half → log(n) splits</a:t>
            </a:r>
          </a:p>
          <a:p>
            <a:r>
              <a:rPr dirty="0"/>
              <a:t>Each merge touches all numbers → n comparisons</a:t>
            </a:r>
          </a:p>
          <a:p>
            <a:r>
              <a:rPr dirty="0"/>
              <a:t>Total steps = n * log(n)</a:t>
            </a:r>
          </a:p>
          <a:p>
            <a:r>
              <a:rPr dirty="0"/>
              <a:t>Faster than simple sorts for big </a:t>
            </a:r>
            <a:r>
              <a:rPr lang="en-US" dirty="0"/>
              <a:t>arrays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Merge Sort splits first, merges later.</a:t>
            </a:r>
          </a:p>
          <a:p>
            <a:r>
              <a:rPr dirty="0"/>
              <a:t>Efficient for large lists.</a:t>
            </a:r>
          </a:p>
          <a:p>
            <a:r>
              <a:rPr dirty="0"/>
              <a:t>Visualization helps beginners.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928FB-D5FE-60F7-670B-8253F436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b="1" i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2C4E1-A4BE-26F1-A895-49868B422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our </a:t>
            </a:r>
            <a:r>
              <a:rPr lang="en-US" dirty="0">
                <a:hlinkClick r:id="rId2"/>
              </a:rPr>
              <a:t>GitHub repository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3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9B42-1E3C-A63A-F275-D3F940F3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A04E-E8BA-8F8B-6F08-61FF7EF0F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how Bubble Sort works</a:t>
            </a:r>
          </a:p>
          <a:p>
            <a:r>
              <a:rPr lang="en-US" dirty="0"/>
              <a:t>Learn to compare and swap adjacent elements</a:t>
            </a:r>
          </a:p>
          <a:p>
            <a:r>
              <a:rPr lang="en-US" dirty="0"/>
              <a:t>Observe how sorting progresses step-by-step</a:t>
            </a:r>
          </a:p>
          <a:p>
            <a:r>
              <a:rPr lang="en-US" dirty="0"/>
              <a:t>Understand its performance limitations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1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18B6-BF7E-0C15-B64C-3138D3A7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Bubble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7DAD3-0B14-2D56-8CF1-89A0B9A10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algorithm, two consecutive elements are checked repeatedly and are swapped if they fulfill the condition.</a:t>
            </a:r>
          </a:p>
          <a:p>
            <a:r>
              <a:rPr lang="en-US" dirty="0"/>
              <a:t>After one complete iteration in the array, if the sorting is done in ascending order, the largest element gets “bubbled” to the end of the array. </a:t>
            </a:r>
          </a:p>
        </p:txBody>
      </p:sp>
    </p:spTree>
    <p:extLst>
      <p:ext uri="{BB962C8B-B14F-4D97-AF65-F5344CB8AC3E}">
        <p14:creationId xmlns:p14="http://schemas.microsoft.com/office/powerpoint/2010/main" val="235417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21B8-F04D-F242-5EE5-E663F621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Bubble Sort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0CD8-F12E-251C-42CC-3F35888D6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Compare each pair of adjacent elements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Swap them if they are in the wrong order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 this process until the list is sorted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full pass moves the next largest value to the end.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3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A6AC-A1C0-1745-A2AE-A88F7420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F12A04-F350-38A8-78D4-1B1C02259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416" y="1943697"/>
            <a:ext cx="2341168" cy="45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30A1-94AE-E7FC-EC99-12A7D0C4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D25D-7439-F296-1DE0-2163E406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4037747"/>
          </a:xfrm>
        </p:spPr>
        <p:txBody>
          <a:bodyPr>
            <a:normAutofit/>
          </a:bodyPr>
          <a:lstStyle/>
          <a:p>
            <a:r>
              <a:rPr lang="en-US" dirty="0"/>
              <a:t>Input array size and elements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Choose ascending or descending order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3D7A1-4176-BDFD-6BCD-7BB30D0F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0" r="6460" b="3782"/>
          <a:stretch>
            <a:fillRect/>
          </a:stretch>
        </p:blipFill>
        <p:spPr>
          <a:xfrm>
            <a:off x="4638627" y="2415012"/>
            <a:ext cx="4356839" cy="1812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7EAA1-9EE3-AF38-5DAA-6DBF268D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" y="5004246"/>
            <a:ext cx="9077373" cy="3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5E66-0F6C-C460-1A41-C654060E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A71DC-DD7C-5C26-ACD8-BCFB14D6D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4037747"/>
          </a:xfrm>
        </p:spPr>
        <p:txBody>
          <a:bodyPr/>
          <a:lstStyle/>
          <a:p>
            <a:r>
              <a:rPr lang="en-US" dirty="0"/>
              <a:t>Loop through array comparing and swapping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Display array after each round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13CA6-8987-ADA9-655D-220A8A6E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18" y="2394973"/>
            <a:ext cx="3857625" cy="3658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A907E3-35FF-FB9C-37C3-3812FDF5CC14}"/>
                  </a:ext>
                </a:extLst>
              </p14:cNvPr>
              <p14:cNvContentPartPr/>
              <p14:nvPr/>
            </p14:nvContentPartPr>
            <p14:xfrm>
              <a:off x="1756109" y="5658345"/>
              <a:ext cx="3085560" cy="145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A907E3-35FF-FB9C-37C3-3812FDF5CC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2469" y="5550345"/>
                <a:ext cx="31932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AB6D25-09C9-24FE-0432-E7D44D6CD3B2}"/>
                  </a:ext>
                </a:extLst>
              </p14:cNvPr>
              <p14:cNvContentPartPr/>
              <p14:nvPr/>
            </p14:nvContentPartPr>
            <p14:xfrm>
              <a:off x="6074309" y="5458545"/>
              <a:ext cx="2652120" cy="29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AB6D25-09C9-24FE-0432-E7D44D6CD3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0669" y="5350545"/>
                <a:ext cx="2759760" cy="2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63377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498</TotalTime>
  <Words>897</Words>
  <Application>Microsoft Office PowerPoint</Application>
  <PresentationFormat>On-screen Show (4:3)</PresentationFormat>
  <Paragraphs>142</Paragraphs>
  <Slides>33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Arabic Typesetting</vt:lpstr>
      <vt:lpstr>Arial</vt:lpstr>
      <vt:lpstr>Cambria Math</vt:lpstr>
      <vt:lpstr>Gill Sans MT</vt:lpstr>
      <vt:lpstr>Gallery</vt:lpstr>
      <vt:lpstr>Visualizing Sorting Algorithms</vt:lpstr>
      <vt:lpstr>What is Sorting?</vt:lpstr>
      <vt:lpstr>Types of sorting algorithm </vt:lpstr>
      <vt:lpstr>Objective</vt:lpstr>
      <vt:lpstr>Bubble sort</vt:lpstr>
      <vt:lpstr>How Bubble Sort Works</vt:lpstr>
      <vt:lpstr>Visual Example</vt:lpstr>
      <vt:lpstr>Code Overview</vt:lpstr>
      <vt:lpstr>Code Overview</vt:lpstr>
      <vt:lpstr>Time &amp; Space Complexity</vt:lpstr>
      <vt:lpstr>Use Case</vt:lpstr>
      <vt:lpstr>Bubble Sort</vt:lpstr>
      <vt:lpstr>Conclusion</vt:lpstr>
      <vt:lpstr>Insertion sort</vt:lpstr>
      <vt:lpstr>Objective</vt:lpstr>
      <vt:lpstr>How Insertion Sort Works</vt:lpstr>
      <vt:lpstr>Visual Example</vt:lpstr>
      <vt:lpstr>Code overview</vt:lpstr>
      <vt:lpstr>Time &amp; space complexity</vt:lpstr>
      <vt:lpstr>Conclusion</vt:lpstr>
      <vt:lpstr>Insertion Sort</vt:lpstr>
      <vt:lpstr>Merge Sort</vt:lpstr>
      <vt:lpstr>VISUAL EXAMPLE</vt:lpstr>
      <vt:lpstr>recursion</vt:lpstr>
      <vt:lpstr>How We Split the arrays </vt:lpstr>
      <vt:lpstr>Imagining Recursion as a tree</vt:lpstr>
      <vt:lpstr>How We Merge</vt:lpstr>
      <vt:lpstr>Output Example</vt:lpstr>
      <vt:lpstr>Visualization of Merge Sort</vt:lpstr>
      <vt:lpstr>Efficiency graph of big(o)</vt:lpstr>
      <vt:lpstr>Why Merge Sort is Efficient</vt:lpstr>
      <vt:lpstr>Key Takeaways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ahmed ahmed</cp:lastModifiedBy>
  <cp:revision>17</cp:revision>
  <dcterms:created xsi:type="dcterms:W3CDTF">2013-01-27T09:14:16Z</dcterms:created>
  <dcterms:modified xsi:type="dcterms:W3CDTF">2025-11-09T20:41:39Z</dcterms:modified>
  <cp:category/>
</cp:coreProperties>
</file>